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5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E50D6-939E-4239-AF11-0AB9C5426CC9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3D31E-74F0-4A21-8168-82779122A9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3D31E-74F0-4A21-8168-82779122A933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15/10/9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r>
              <a:rPr lang="zh-CN" altLang="en-US" dirty="0" smtClean="0"/>
              <a:t>探索一套更高效的监控系统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一起发现不足，和潜在的问题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Target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Alert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57356" y="1857364"/>
            <a:ext cx="157163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Host1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215074" y="1857364"/>
            <a:ext cx="157163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Host2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143372" y="3429000"/>
            <a:ext cx="157163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Main host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143372" y="5000636"/>
            <a:ext cx="157163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Influxdb</a:t>
            </a:r>
            <a:endParaRPr lang="zh-CN" altLang="en-US" dirty="0"/>
          </a:p>
        </p:txBody>
      </p:sp>
      <p:cxnSp>
        <p:nvCxnSpPr>
          <p:cNvPr id="9" name="直接箭头连接符 8"/>
          <p:cNvCxnSpPr>
            <a:stCxn id="4" idx="2"/>
            <a:endCxn id="6" idx="0"/>
          </p:cNvCxnSpPr>
          <p:nvPr/>
        </p:nvCxnSpPr>
        <p:spPr>
          <a:xfrm rot="16200000" flipH="1">
            <a:off x="3464711" y="1964521"/>
            <a:ext cx="642942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5" idx="2"/>
            <a:endCxn id="6" idx="0"/>
          </p:cNvCxnSpPr>
          <p:nvPr/>
        </p:nvCxnSpPr>
        <p:spPr>
          <a:xfrm rot="5400000">
            <a:off x="5643570" y="2071678"/>
            <a:ext cx="642942" cy="2071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6" idx="2"/>
            <a:endCxn id="7" idx="0"/>
          </p:cNvCxnSpPr>
          <p:nvPr/>
        </p:nvCxnSpPr>
        <p:spPr>
          <a:xfrm rot="5400000">
            <a:off x="4607719" y="467916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云形标注 15"/>
          <p:cNvSpPr/>
          <p:nvPr/>
        </p:nvSpPr>
        <p:spPr>
          <a:xfrm>
            <a:off x="6143636" y="4714884"/>
            <a:ext cx="1857388" cy="1000132"/>
          </a:xfrm>
          <a:prstGeom prst="cloudCallout">
            <a:avLst>
              <a:gd name="adj1" fmla="val -66252"/>
              <a:gd name="adj2" fmla="val 520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方案</a:t>
            </a:r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 </a:t>
            </a:r>
            <a:r>
              <a:rPr lang="zh-CN" altLang="en-US" dirty="0" smtClean="0"/>
              <a:t>数据库级别报警</a:t>
            </a:r>
            <a:endParaRPr lang="zh-CN" altLang="en-US" dirty="0"/>
          </a:p>
        </p:txBody>
      </p:sp>
      <p:sp>
        <p:nvSpPr>
          <p:cNvPr id="17" name="云形标注 16"/>
          <p:cNvSpPr/>
          <p:nvPr/>
        </p:nvSpPr>
        <p:spPr>
          <a:xfrm>
            <a:off x="6215074" y="3286124"/>
            <a:ext cx="2071702" cy="1000132"/>
          </a:xfrm>
          <a:prstGeom prst="cloudCallout">
            <a:avLst>
              <a:gd name="adj1" fmla="val -67164"/>
              <a:gd name="adj2" fmla="val 416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方案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 </a:t>
            </a:r>
            <a:r>
              <a:rPr lang="zh-CN" altLang="en-US" dirty="0" smtClean="0"/>
              <a:t>代理级别报警</a:t>
            </a:r>
            <a:endParaRPr lang="zh-CN" altLang="en-US" dirty="0"/>
          </a:p>
        </p:txBody>
      </p:sp>
      <p:sp>
        <p:nvSpPr>
          <p:cNvPr id="18" name="云形标注 17"/>
          <p:cNvSpPr/>
          <p:nvPr/>
        </p:nvSpPr>
        <p:spPr>
          <a:xfrm>
            <a:off x="3714744" y="1214422"/>
            <a:ext cx="2286016" cy="1214446"/>
          </a:xfrm>
          <a:prstGeom prst="cloudCallout">
            <a:avLst>
              <a:gd name="adj1" fmla="val -59174"/>
              <a:gd name="adj2" fmla="val 520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方案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host</a:t>
            </a:r>
            <a:r>
              <a:rPr lang="zh-CN" altLang="en-US" dirty="0" smtClean="0"/>
              <a:t>级别报警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3951936"/>
            <a:ext cx="42148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方案</a:t>
            </a:r>
            <a:r>
              <a:rPr lang="en-US" altLang="zh-CN" sz="1600" b="1" dirty="0" smtClean="0"/>
              <a:t>1</a:t>
            </a:r>
            <a:r>
              <a:rPr lang="zh-CN" altLang="en-US" sz="1600" b="1" dirty="0" smtClean="0"/>
              <a:t>、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维护多个告警列表</a:t>
            </a:r>
            <a:r>
              <a:rPr lang="zh-CN" altLang="en-US" sz="1600" b="1" dirty="0" smtClean="0"/>
              <a:t>，</a:t>
            </a:r>
            <a:r>
              <a:rPr lang="zh-CN" altLang="en-US" sz="1600" b="1" dirty="0" smtClean="0">
                <a:solidFill>
                  <a:srgbClr val="00B050"/>
                </a:solidFill>
              </a:rPr>
              <a:t>及时</a:t>
            </a:r>
            <a:r>
              <a:rPr lang="zh-CN" altLang="en-US" sz="1600" b="1" dirty="0" smtClean="0"/>
              <a:t>，</a:t>
            </a:r>
            <a:r>
              <a:rPr lang="zh-CN" altLang="en-US" sz="1600" b="1" dirty="0" smtClean="0">
                <a:solidFill>
                  <a:srgbClr val="00B050"/>
                </a:solidFill>
              </a:rPr>
              <a:t>可以反馈</a:t>
            </a:r>
            <a:endParaRPr lang="en-US" altLang="zh-CN" sz="1600" b="1" dirty="0" smtClean="0">
              <a:solidFill>
                <a:srgbClr val="00B050"/>
              </a:solidFill>
            </a:endParaRPr>
          </a:p>
          <a:p>
            <a:endParaRPr lang="en-US" altLang="zh-CN" sz="1600" b="1" dirty="0" smtClean="0">
              <a:solidFill>
                <a:srgbClr val="00B050"/>
              </a:solidFill>
            </a:endParaRPr>
          </a:p>
          <a:p>
            <a:r>
              <a:rPr lang="zh-CN" altLang="en-US" sz="1600" b="1" dirty="0" smtClean="0"/>
              <a:t>方案</a:t>
            </a:r>
            <a:r>
              <a:rPr lang="en-US" altLang="zh-CN" sz="1600" b="1" dirty="0" smtClean="0"/>
              <a:t>2</a:t>
            </a:r>
            <a:r>
              <a:rPr lang="zh-CN" altLang="en-US" sz="1600" b="1" dirty="0" smtClean="0"/>
              <a:t>、</a:t>
            </a:r>
            <a:r>
              <a:rPr lang="zh-CN" altLang="en-US" sz="1600" b="1" dirty="0" smtClean="0">
                <a:solidFill>
                  <a:srgbClr val="0070C0"/>
                </a:solidFill>
              </a:rPr>
              <a:t>维护少量告警列表</a:t>
            </a:r>
            <a:r>
              <a:rPr lang="zh-CN" altLang="en-US" sz="1600" b="1" dirty="0" smtClean="0"/>
              <a:t>，</a:t>
            </a:r>
            <a:r>
              <a:rPr lang="zh-CN" altLang="en-US" sz="1600" b="1" dirty="0" smtClean="0">
                <a:solidFill>
                  <a:srgbClr val="00B050"/>
                </a:solidFill>
              </a:rPr>
              <a:t>及时</a:t>
            </a:r>
            <a:r>
              <a:rPr lang="zh-CN" altLang="en-US" sz="1600" b="1" dirty="0" smtClean="0"/>
              <a:t>，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不能反馈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endParaRPr lang="en-US" altLang="zh-CN" sz="1600" b="1" dirty="0" smtClean="0"/>
          </a:p>
          <a:p>
            <a:r>
              <a:rPr lang="zh-CN" altLang="en-US" sz="1600" b="1" dirty="0" smtClean="0"/>
              <a:t>方案</a:t>
            </a:r>
            <a:r>
              <a:rPr lang="en-US" altLang="zh-CN" sz="1600" b="1" dirty="0" smtClean="0"/>
              <a:t>3</a:t>
            </a:r>
            <a:r>
              <a:rPr lang="zh-CN" altLang="en-US" sz="1600" b="1" dirty="0" smtClean="0"/>
              <a:t>、</a:t>
            </a:r>
            <a:r>
              <a:rPr lang="zh-CN" altLang="en-US" sz="1600" b="1" dirty="0" smtClean="0">
                <a:solidFill>
                  <a:srgbClr val="00B050"/>
                </a:solidFill>
              </a:rPr>
              <a:t>维护一个告警列表</a:t>
            </a:r>
            <a:r>
              <a:rPr lang="zh-CN" altLang="en-US" sz="1600" b="1" dirty="0" smtClean="0"/>
              <a:t>，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延时</a:t>
            </a:r>
            <a:r>
              <a:rPr lang="zh-CN" altLang="en-US" sz="1600" b="1" dirty="0" smtClean="0"/>
              <a:t>，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不能反馈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3357562"/>
            <a:ext cx="914400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 smtClean="0"/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New solution</a:t>
            </a:r>
            <a:endParaRPr lang="zh-CN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95437"/>
            <a:ext cx="9143999" cy="47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57950" y="471488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每个节点中选举出一台代理机器，避免数千台机器及其直接和</a:t>
            </a:r>
            <a:r>
              <a:rPr lang="en-US" altLang="zh-CN" dirty="0" err="1" smtClean="0"/>
              <a:t>influxdb</a:t>
            </a:r>
            <a:r>
              <a:rPr lang="zh-CN" altLang="en-US" dirty="0" smtClean="0"/>
              <a:t>相连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Why? Any advantages?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配置灵活，高效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结构清晰，每个部分只解决一个问题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强大的</a:t>
            </a:r>
            <a:r>
              <a:rPr lang="en-US" altLang="zh-CN" dirty="0" smtClean="0"/>
              <a:t>API</a:t>
            </a:r>
            <a:r>
              <a:rPr lang="zh-CN" altLang="en-US" dirty="0" smtClean="0"/>
              <a:t>，便于二次开发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Detail of Collectd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214422"/>
            <a:ext cx="8786843" cy="528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Detail of Influxdb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43372" y="1957390"/>
            <a:ext cx="5000628" cy="354331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优势：</a:t>
            </a:r>
          </a:p>
          <a:p>
            <a:r>
              <a:rPr lang="zh-CN" altLang="en-US" dirty="0" smtClean="0"/>
              <a:t>时间序列数据库</a:t>
            </a:r>
            <a:endParaRPr lang="en-US" altLang="zh-CN" dirty="0" smtClean="0"/>
          </a:p>
          <a:p>
            <a:r>
              <a:rPr lang="zh-CN" altLang="en-US" smtClean="0"/>
              <a:t>提供一</a:t>
            </a:r>
            <a:r>
              <a:rPr lang="zh-CN" altLang="en-US" dirty="0" smtClean="0"/>
              <a:t>套基于</a:t>
            </a:r>
            <a:r>
              <a:rPr lang="en-US" altLang="zh-CN" dirty="0" err="1" smtClean="0"/>
              <a:t>sql</a:t>
            </a:r>
            <a:r>
              <a:rPr lang="zh-CN" altLang="en-US" dirty="0" smtClean="0"/>
              <a:t>查询的监控</a:t>
            </a:r>
            <a:r>
              <a:rPr lang="zh-CN" altLang="en-US" dirty="0" smtClean="0"/>
              <a:t>系统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不足：</a:t>
            </a:r>
          </a:p>
          <a:p>
            <a:r>
              <a:rPr lang="zh-CN" altLang="en-US" dirty="0" smtClean="0"/>
              <a:t>没有成熟的集群</a:t>
            </a:r>
          </a:p>
          <a:p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2786082" cy="370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Detail of Grafana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由多个</a:t>
            </a:r>
            <a:r>
              <a:rPr lang="en-US" altLang="zh-CN" sz="2800" dirty="0" smtClean="0"/>
              <a:t>dashboards</a:t>
            </a:r>
            <a:r>
              <a:rPr lang="zh-CN" altLang="en-US" sz="2800" dirty="0" smtClean="0"/>
              <a:t>组成</a:t>
            </a:r>
          </a:p>
          <a:p>
            <a:endParaRPr lang="zh-CN" altLang="en-US" sz="2800" dirty="0" smtClean="0"/>
          </a:p>
          <a:p>
            <a:r>
              <a:rPr lang="en-US" altLang="zh-CN" sz="2800" dirty="0" smtClean="0"/>
              <a:t>dashboards</a:t>
            </a:r>
            <a:r>
              <a:rPr lang="zh-CN" altLang="en-US" sz="2800" dirty="0" smtClean="0"/>
              <a:t>可以放多个</a:t>
            </a:r>
            <a:r>
              <a:rPr lang="en-US" altLang="zh-CN" sz="2800" dirty="0" smtClean="0"/>
              <a:t>row</a:t>
            </a:r>
            <a:r>
              <a:rPr lang="zh-CN" altLang="en-US" sz="2800" dirty="0" smtClean="0"/>
              <a:t>（图表）</a:t>
            </a:r>
          </a:p>
          <a:p>
            <a:endParaRPr lang="zh-CN" altLang="en-US" sz="2800" dirty="0" smtClean="0"/>
          </a:p>
          <a:p>
            <a:r>
              <a:rPr lang="zh-CN" altLang="en-US" sz="2800" dirty="0" smtClean="0"/>
              <a:t>每个</a:t>
            </a:r>
            <a:r>
              <a:rPr lang="en-US" altLang="zh-CN" sz="2800" dirty="0" smtClean="0"/>
              <a:t>row</a:t>
            </a:r>
            <a:r>
              <a:rPr lang="zh-CN" altLang="en-US" sz="2800" dirty="0" smtClean="0"/>
              <a:t>绑定一条</a:t>
            </a:r>
            <a:r>
              <a:rPr lang="en-US" altLang="zh-CN" sz="2800" dirty="0" smtClean="0"/>
              <a:t>sql</a:t>
            </a:r>
            <a:endParaRPr lang="zh-CN" altLang="en-US" sz="2800" dirty="0" smtClean="0"/>
          </a:p>
          <a:p>
            <a:endParaRPr lang="zh-CN" altLang="en-US" sz="2800" dirty="0" smtClean="0"/>
          </a:p>
          <a:p>
            <a:r>
              <a:rPr lang="zh-CN" altLang="en-US" sz="2800" dirty="0" smtClean="0"/>
              <a:t>一个</a:t>
            </a:r>
            <a:r>
              <a:rPr lang="en-US" altLang="zh-CN" sz="2800" dirty="0" smtClean="0"/>
              <a:t>sql</a:t>
            </a:r>
            <a:r>
              <a:rPr lang="zh-CN" altLang="en-US" sz="2800" dirty="0" smtClean="0"/>
              <a:t>可以查询多个表</a:t>
            </a:r>
          </a:p>
          <a:p>
            <a:endParaRPr lang="zh-CN" alt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88426"/>
            <a:ext cx="3500462" cy="452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Architecture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142984"/>
            <a:ext cx="8856296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How to make it simple?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20" y="1243011"/>
            <a:ext cx="9129680" cy="547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3214678" y="5000636"/>
            <a:ext cx="571504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501090" y="5000636"/>
            <a:ext cx="571504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rot="10800000">
            <a:off x="714348" y="3000372"/>
            <a:ext cx="3357586" cy="20717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rot="10800000">
            <a:off x="1357290" y="2928934"/>
            <a:ext cx="3429024" cy="22145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rot="10800000">
            <a:off x="1857356" y="2928934"/>
            <a:ext cx="3500462" cy="21431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rot="10800000">
            <a:off x="2857488" y="2928934"/>
            <a:ext cx="3857652" cy="20717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rot="10800000">
            <a:off x="3571869" y="2928933"/>
            <a:ext cx="3857652" cy="20717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72132" y="1923154"/>
            <a:ext cx="3214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这是</a:t>
            </a:r>
            <a:r>
              <a:rPr lang="en-US" altLang="zh-CN" sz="1600" dirty="0" err="1" smtClean="0"/>
              <a:t>collectd</a:t>
            </a:r>
            <a:r>
              <a:rPr lang="zh-CN" altLang="en-US" sz="1600" dirty="0" smtClean="0"/>
              <a:t>默认的采集格式，仔细</a:t>
            </a:r>
            <a:r>
              <a:rPr lang="zh-CN" altLang="en-US" sz="1600" dirty="0" smtClean="0"/>
              <a:t>观察就会发现其实真正有用的只有</a:t>
            </a:r>
            <a:r>
              <a:rPr lang="en-US" altLang="zh-CN" sz="1600" dirty="0" smtClean="0"/>
              <a:t>value,dsname2</a:t>
            </a:r>
            <a:r>
              <a:rPr lang="zh-CN" altLang="en-US" sz="1600" dirty="0" smtClean="0"/>
              <a:t>列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其他字段每次采集都是一样的，直接放到表名中即可（我们将对此改进）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Make It Simple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000372"/>
            <a:ext cx="5857916" cy="100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9505" y="4572008"/>
            <a:ext cx="9034495" cy="95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85720" y="1428736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collectd.Values(</a:t>
            </a:r>
          </a:p>
          <a:p>
            <a:r>
              <a:rPr lang="en-US" altLang="zh-CN" dirty="0" smtClean="0"/>
              <a:t>type='</a:t>
            </a:r>
            <a:r>
              <a:rPr lang="en-US" altLang="zh-CN" dirty="0" smtClean="0">
                <a:solidFill>
                  <a:srgbClr val="FF0000"/>
                </a:solidFill>
              </a:rPr>
              <a:t>disk_time</a:t>
            </a:r>
            <a:r>
              <a:rPr lang="en-US" altLang="zh-CN" dirty="0" smtClean="0"/>
              <a:t>',plugin='disk',plugin_instance='sda',</a:t>
            </a:r>
          </a:p>
          <a:p>
            <a:r>
              <a:rPr lang="en-US" altLang="zh-CN" dirty="0" smtClean="0"/>
              <a:t>host='host1-144',time=1429366730.0147409,</a:t>
            </a:r>
          </a:p>
          <a:p>
            <a:r>
              <a:rPr lang="en-US" altLang="zh-CN" dirty="0" smtClean="0"/>
              <a:t>interval=10.0,values=[</a:t>
            </a:r>
            <a:r>
              <a:rPr lang="en-US" altLang="zh-CN" dirty="0" smtClean="0">
                <a:solidFill>
                  <a:srgbClr val="FF0000"/>
                </a:solidFill>
              </a:rPr>
              <a:t>410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155</a:t>
            </a:r>
            <a:r>
              <a:rPr lang="en-US" altLang="zh-CN" dirty="0" smtClean="0"/>
              <a:t>])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 rot="16200000" flipH="1">
            <a:off x="1428729" y="2000239"/>
            <a:ext cx="1357321" cy="12144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2714612" y="2428868"/>
            <a:ext cx="1143008" cy="8572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3143240" y="2428868"/>
            <a:ext cx="2928958" cy="8572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2928926" y="3500438"/>
            <a:ext cx="3714776" cy="15716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4143372" y="3500438"/>
            <a:ext cx="4286280" cy="18573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215074" y="3500438"/>
            <a:ext cx="2286016" cy="15001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429124" y="3629759"/>
            <a:ext cx="47149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json</a:t>
            </a:r>
            <a:r>
              <a:rPr lang="en-US" altLang="zh-CN" dirty="0" smtClean="0"/>
              <a:t>=[</a:t>
            </a:r>
          </a:p>
          <a:p>
            <a:r>
              <a:rPr lang="en-US" altLang="zh-CN" dirty="0" smtClean="0"/>
              <a:t>    {</a:t>
            </a:r>
          </a:p>
          <a:p>
            <a:r>
              <a:rPr lang="en-US" altLang="zh-CN" dirty="0" smtClean="0"/>
              <a:t>    “name” : host1-144/</a:t>
            </a:r>
            <a:r>
              <a:rPr lang="en-US" altLang="zh-CN" dirty="0" err="1" smtClean="0"/>
              <a:t>disk:sda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disk_time</a:t>
            </a:r>
            <a:r>
              <a:rPr lang="en-US" altLang="zh-CN" dirty="0" smtClean="0"/>
              <a:t>:/</a:t>
            </a:r>
            <a:r>
              <a:rPr lang="en-US" altLang="zh-CN" dirty="0" smtClean="0">
                <a:solidFill>
                  <a:srgbClr val="FF0000"/>
                </a:solidFill>
              </a:rPr>
              <a:t>write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    "columns" : ["</a:t>
            </a:r>
            <a:r>
              <a:rPr lang="en-US" altLang="zh-CN" dirty="0" err="1" smtClean="0"/>
              <a:t>time","value</a:t>
            </a:r>
            <a:r>
              <a:rPr lang="en-US" altLang="zh-CN" dirty="0" smtClean="0"/>
              <a:t>"],</a:t>
            </a:r>
          </a:p>
          <a:p>
            <a:r>
              <a:rPr lang="en-US" altLang="zh-CN" dirty="0" smtClean="0"/>
              <a:t>    "points" : [</a:t>
            </a:r>
          </a:p>
          <a:p>
            <a:r>
              <a:rPr lang="en-US" altLang="zh-CN" dirty="0" smtClean="0"/>
              <a:t>      [1429366730.0147409, </a:t>
            </a:r>
            <a:r>
              <a:rPr lang="en-US" altLang="zh-CN" dirty="0" smtClean="0">
                <a:solidFill>
                  <a:srgbClr val="FF0000"/>
                </a:solidFill>
              </a:rPr>
              <a:t>155</a:t>
            </a:r>
            <a:r>
              <a:rPr lang="en-US" altLang="zh-CN" dirty="0" smtClean="0"/>
              <a:t>]</a:t>
            </a:r>
          </a:p>
          <a:p>
            <a:r>
              <a:rPr lang="en-US" altLang="zh-CN" dirty="0" smtClean="0"/>
              <a:t>    ]</a:t>
            </a:r>
          </a:p>
          <a:p>
            <a:r>
              <a:rPr lang="en-US" altLang="zh-CN" dirty="0" smtClean="0"/>
              <a:t>    }</a:t>
            </a:r>
          </a:p>
          <a:p>
            <a:r>
              <a:rPr lang="en-US" altLang="zh-CN" dirty="0" smtClean="0"/>
              <a:t>    ]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-71470" y="3643314"/>
            <a:ext cx="4857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json</a:t>
            </a:r>
            <a:r>
              <a:rPr lang="en-US" altLang="zh-CN" dirty="0" smtClean="0"/>
              <a:t>=[</a:t>
            </a:r>
          </a:p>
          <a:p>
            <a:r>
              <a:rPr lang="en-US" altLang="zh-CN" dirty="0" smtClean="0"/>
              <a:t>    {</a:t>
            </a:r>
          </a:p>
          <a:p>
            <a:r>
              <a:rPr lang="en-US" altLang="zh-CN" dirty="0" smtClean="0"/>
              <a:t>    “name” : host1-144/</a:t>
            </a:r>
            <a:r>
              <a:rPr lang="en-US" altLang="zh-CN" dirty="0" err="1" smtClean="0"/>
              <a:t>disk:sda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disk_time</a:t>
            </a:r>
            <a:r>
              <a:rPr lang="en-US" altLang="zh-CN" dirty="0" smtClean="0"/>
              <a:t>:/</a:t>
            </a:r>
            <a:r>
              <a:rPr lang="en-US" altLang="zh-CN" dirty="0" smtClean="0">
                <a:solidFill>
                  <a:srgbClr val="FF0000"/>
                </a:solidFill>
              </a:rPr>
              <a:t>read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    "columns" : ["</a:t>
            </a:r>
            <a:r>
              <a:rPr lang="en-US" altLang="zh-CN" dirty="0" err="1" smtClean="0"/>
              <a:t>time","value</a:t>
            </a:r>
            <a:r>
              <a:rPr lang="en-US" altLang="zh-CN" dirty="0" smtClean="0"/>
              <a:t>"],</a:t>
            </a:r>
          </a:p>
          <a:p>
            <a:r>
              <a:rPr lang="en-US" altLang="zh-CN" dirty="0" smtClean="0"/>
              <a:t>    "points" : [</a:t>
            </a:r>
          </a:p>
          <a:p>
            <a:r>
              <a:rPr lang="en-US" altLang="zh-CN" dirty="0" smtClean="0"/>
              <a:t>      [1429366730.0147409, </a:t>
            </a:r>
            <a:r>
              <a:rPr lang="en-US" altLang="zh-CN" dirty="0" smtClean="0">
                <a:solidFill>
                  <a:srgbClr val="FF0000"/>
                </a:solidFill>
              </a:rPr>
              <a:t>410</a:t>
            </a:r>
            <a:r>
              <a:rPr lang="en-US" altLang="zh-CN" dirty="0" smtClean="0"/>
              <a:t>]</a:t>
            </a:r>
          </a:p>
          <a:p>
            <a:r>
              <a:rPr lang="en-US" altLang="zh-CN" dirty="0" smtClean="0"/>
              <a:t>    ]</a:t>
            </a:r>
          </a:p>
          <a:p>
            <a:r>
              <a:rPr lang="en-US" altLang="zh-CN" dirty="0" smtClean="0"/>
              <a:t>    }</a:t>
            </a:r>
          </a:p>
          <a:p>
            <a:r>
              <a:rPr lang="en-US" altLang="zh-CN" dirty="0" smtClean="0"/>
              <a:t>    ]</a:t>
            </a:r>
            <a:endParaRPr lang="zh-CN" altLang="en-US" dirty="0"/>
          </a:p>
        </p:txBody>
      </p:sp>
      <p:cxnSp>
        <p:nvCxnSpPr>
          <p:cNvPr id="56" name="直接箭头连接符 55"/>
          <p:cNvCxnSpPr/>
          <p:nvPr/>
        </p:nvCxnSpPr>
        <p:spPr>
          <a:xfrm rot="10800000" flipV="1">
            <a:off x="642910" y="2643182"/>
            <a:ext cx="2643206" cy="10001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3357554" y="2643182"/>
            <a:ext cx="3071834" cy="10715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E:\快盘\无标题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1057299"/>
            <a:ext cx="7094537" cy="5800725"/>
          </a:xfrm>
          <a:prstGeom prst="rect">
            <a:avLst/>
          </a:prstGeom>
          <a:noFill/>
        </p:spPr>
      </p:pic>
      <p:sp>
        <p:nvSpPr>
          <p:cNvPr id="17" name="椭圆形标注 16"/>
          <p:cNvSpPr/>
          <p:nvPr/>
        </p:nvSpPr>
        <p:spPr>
          <a:xfrm>
            <a:off x="4643438" y="1071546"/>
            <a:ext cx="1714512" cy="714380"/>
          </a:xfrm>
          <a:prstGeom prst="wedgeEllipseCallout">
            <a:avLst>
              <a:gd name="adj1" fmla="val -87797"/>
              <a:gd name="adj2" fmla="val 65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Collectd</a:t>
            </a:r>
            <a:r>
              <a:rPr lang="zh-CN" altLang="en-US" dirty="0" smtClean="0"/>
              <a:t>收集代码</a:t>
            </a:r>
            <a:endParaRPr lang="zh-CN" altLang="en-US" dirty="0"/>
          </a:p>
        </p:txBody>
      </p:sp>
      <p:sp>
        <p:nvSpPr>
          <p:cNvPr id="18" name="椭圆形标注 17"/>
          <p:cNvSpPr/>
          <p:nvPr/>
        </p:nvSpPr>
        <p:spPr>
          <a:xfrm>
            <a:off x="6072198" y="2000240"/>
            <a:ext cx="2000264" cy="714380"/>
          </a:xfrm>
          <a:prstGeom prst="wedgeEllipseCallout">
            <a:avLst>
              <a:gd name="adj1" fmla="val -87797"/>
              <a:gd name="adj2" fmla="val 65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Collectd</a:t>
            </a:r>
            <a:r>
              <a:rPr lang="zh-CN" altLang="en-US" dirty="0" smtClean="0"/>
              <a:t>数据交换格式</a:t>
            </a:r>
            <a:endParaRPr lang="zh-CN" altLang="en-US" dirty="0"/>
          </a:p>
        </p:txBody>
      </p:sp>
      <p:sp>
        <p:nvSpPr>
          <p:cNvPr id="19" name="椭圆形标注 18"/>
          <p:cNvSpPr/>
          <p:nvPr/>
        </p:nvSpPr>
        <p:spPr>
          <a:xfrm>
            <a:off x="7286644" y="3643314"/>
            <a:ext cx="2000264" cy="714380"/>
          </a:xfrm>
          <a:prstGeom prst="wedgeEllipseCallout">
            <a:avLst>
              <a:gd name="adj1" fmla="val -87797"/>
              <a:gd name="adj2" fmla="val 65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Collectd</a:t>
            </a:r>
            <a:r>
              <a:rPr lang="zh-CN" altLang="en-US" dirty="0" smtClean="0"/>
              <a:t>生成最终记录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57818" y="2071678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Collectd</a:t>
            </a:r>
            <a:r>
              <a:rPr lang="zh-CN" altLang="en-US" dirty="0" smtClean="0"/>
              <a:t>默认的数据格式太笨重，我们做如下修改。将收集的字段精简，去除常量字段，并将常量放到表名中</a:t>
            </a:r>
            <a:endParaRPr lang="zh-CN" altLang="en-US" dirty="0"/>
          </a:p>
        </p:txBody>
      </p:sp>
      <p:sp>
        <p:nvSpPr>
          <p:cNvPr id="22" name="椭圆形标注 21"/>
          <p:cNvSpPr/>
          <p:nvPr/>
        </p:nvSpPr>
        <p:spPr>
          <a:xfrm>
            <a:off x="6000760" y="1857364"/>
            <a:ext cx="3000396" cy="1357322"/>
          </a:xfrm>
          <a:prstGeom prst="wedgeEllipseCallout">
            <a:avLst>
              <a:gd name="adj1" fmla="val -21662"/>
              <a:gd name="adj2" fmla="val 83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最终变成</a:t>
            </a:r>
            <a:r>
              <a:rPr lang="en-US" altLang="zh-CN" dirty="0" smtClean="0"/>
              <a:t>key(</a:t>
            </a:r>
            <a:r>
              <a:rPr lang="zh-CN" altLang="en-US" dirty="0" smtClean="0"/>
              <a:t>表名</a:t>
            </a:r>
            <a:r>
              <a:rPr lang="en-US" altLang="zh-CN" dirty="0" smtClean="0"/>
              <a:t>)</a:t>
            </a:r>
            <a:r>
              <a:rPr lang="zh-CN" altLang="en-US" dirty="0" smtClean="0"/>
              <a:t>和</a:t>
            </a:r>
            <a:r>
              <a:rPr lang="en-US" altLang="zh-CN" dirty="0" smtClean="0"/>
              <a:t>value</a:t>
            </a:r>
            <a:r>
              <a:rPr lang="zh-CN" altLang="en-US" dirty="0" smtClean="0"/>
              <a:t>列，大大节省存储和网络带宽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1" grpId="0"/>
      <p:bldP spid="51" grpId="1"/>
      <p:bldP spid="52" grpId="0"/>
      <p:bldP spid="52" grpId="1"/>
      <p:bldP spid="17" grpId="0" animBg="1"/>
      <p:bldP spid="18" grpId="0" animBg="1"/>
      <p:bldP spid="19" grpId="0" animBg="1"/>
      <p:bldP spid="20" grpId="0"/>
      <p:bldP spid="20" grpId="1"/>
      <p:bldP spid="2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403</Words>
  <PresentationFormat>全屏显示(4:3)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Target</vt:lpstr>
      <vt:lpstr>New solution</vt:lpstr>
      <vt:lpstr>Why? Any advantages?</vt:lpstr>
      <vt:lpstr>Detail of Collectd</vt:lpstr>
      <vt:lpstr>Detail of Influxdb</vt:lpstr>
      <vt:lpstr>Detail of Grafana</vt:lpstr>
      <vt:lpstr>Architecture</vt:lpstr>
      <vt:lpstr>How to make it simple?</vt:lpstr>
      <vt:lpstr>Make It Simple</vt:lpstr>
      <vt:lpstr>Alert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</dc:title>
  <dc:creator>fang</dc:creator>
  <cp:lastModifiedBy>fang</cp:lastModifiedBy>
  <cp:revision>83</cp:revision>
  <dcterms:created xsi:type="dcterms:W3CDTF">2015-04-16T09:32:50Z</dcterms:created>
  <dcterms:modified xsi:type="dcterms:W3CDTF">2015-10-09T12:22:32Z</dcterms:modified>
</cp:coreProperties>
</file>